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</p:sldIdLst>
  <p:sldSz cy="5143500" cx="9144000"/>
  <p:notesSz cx="6858000" cy="9144000"/>
  <p:embeddedFontLst>
    <p:embeddedFont>
      <p:font typeface="Roboto"/>
      <p:regular r:id="rId52"/>
      <p:bold r:id="rId53"/>
      <p:italic r:id="rId54"/>
      <p:boldItalic r:id="rId55"/>
    </p:embeddedFont>
    <p:embeddedFont>
      <p:font typeface="Roboto Light"/>
      <p:regular r:id="rId56"/>
      <p:bold r:id="rId57"/>
      <p:italic r:id="rId58"/>
      <p:boldItalic r:id="rId5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2FAFEB2-B829-4BB5-B95A-DBCCD897B296}">
  <a:tblStyle styleId="{C2FAFEB2-B829-4BB5-B95A-DBCCD897B29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font" Target="fonts/Roboto-bold.fntdata"/><Relationship Id="rId52" Type="http://schemas.openxmlformats.org/officeDocument/2006/relationships/font" Target="fonts/Roboto-regular.fntdata"/><Relationship Id="rId11" Type="http://schemas.openxmlformats.org/officeDocument/2006/relationships/slide" Target="slides/slide5.xml"/><Relationship Id="rId55" Type="http://schemas.openxmlformats.org/officeDocument/2006/relationships/font" Target="fonts/Roboto-boldItalic.fntdata"/><Relationship Id="rId10" Type="http://schemas.openxmlformats.org/officeDocument/2006/relationships/slide" Target="slides/slide4.xml"/><Relationship Id="rId54" Type="http://schemas.openxmlformats.org/officeDocument/2006/relationships/font" Target="fonts/Roboto-italic.fntdata"/><Relationship Id="rId13" Type="http://schemas.openxmlformats.org/officeDocument/2006/relationships/slide" Target="slides/slide7.xml"/><Relationship Id="rId57" Type="http://schemas.openxmlformats.org/officeDocument/2006/relationships/font" Target="fonts/RobotoLight-bold.fntdata"/><Relationship Id="rId12" Type="http://schemas.openxmlformats.org/officeDocument/2006/relationships/slide" Target="slides/slide6.xml"/><Relationship Id="rId56" Type="http://schemas.openxmlformats.org/officeDocument/2006/relationships/font" Target="fonts/RobotoLight-regular.fntdata"/><Relationship Id="rId15" Type="http://schemas.openxmlformats.org/officeDocument/2006/relationships/slide" Target="slides/slide9.xml"/><Relationship Id="rId59" Type="http://schemas.openxmlformats.org/officeDocument/2006/relationships/font" Target="fonts/RobotoLight-boldItalic.fntdata"/><Relationship Id="rId14" Type="http://schemas.openxmlformats.org/officeDocument/2006/relationships/slide" Target="slides/slide8.xml"/><Relationship Id="rId58" Type="http://schemas.openxmlformats.org/officeDocument/2006/relationships/font" Target="fonts/RobotoLight-italic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00c1b783b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100c1b783b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00c1b783bb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100c1b783bb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00c1b783bb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100c1b783bb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00c1b783bb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100c1b783bb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00c1b783bb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100c1b783bb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00c1b783bb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100c1b783bb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00c1b783bb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100c1b783bb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00c1b783bb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100c1b783bb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100c1b783bb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100c1b783bb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00c1b783bb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00c1b783bb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002dd62332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002dd62332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100c1b783bb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100c1b783bb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00c1b783bb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100c1b783bb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0c1b783bb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100c1b783bb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100c1b783bb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100c1b783bb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100c1b783bb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100c1b783bb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00c1b783bb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100c1b783bb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00c1b783bb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100c1b783bb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00c1b783bb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100c1b783bb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100c1b783bb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100c1b783bb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00c1b783bb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100c1b783bb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1002dd62332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1002dd62332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00c1b783bb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100c1b783bb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100c1b783bb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100c1b783bb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100c1b783bb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100c1b783bb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100c1b783bb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100c1b783bb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100c1b783bb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100c1b783bb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100c1b783bb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100c1b783bb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100c1b783bb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100c1b783bb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1002dd62332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1002dd62332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100b7fb62e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100b7fb62e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100b7fb62e4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100b7fb62e4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1002dd62332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1002dd62332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100b7fb62e4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100b7fb62e4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100b7fb62e4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100b7fb62e4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100c1b783bb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100c1b783bb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100c1b783bb_1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100c1b783bb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100c1b783bb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100c1b783bb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1002dd62332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1002dd62332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002dd62da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1002dd62da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002dd62da0_1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1002dd62da0_1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002dd62da0_1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1002dd62da0_1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002dd62da0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1002dd62da0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002dd62da0_1_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1002dd62da0_1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Relationship Id="rId4" Type="http://schemas.openxmlformats.org/officeDocument/2006/relationships/image" Target="../media/image2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7.png"/><Relationship Id="rId4" Type="http://schemas.openxmlformats.org/officeDocument/2006/relationships/image" Target="../media/image2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.png"/><Relationship Id="rId4" Type="http://schemas.openxmlformats.org/officeDocument/2006/relationships/image" Target="../media/image2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3.png"/><Relationship Id="rId4" Type="http://schemas.openxmlformats.org/officeDocument/2006/relationships/image" Target="../media/image2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3.png"/><Relationship Id="rId4" Type="http://schemas.openxmlformats.org/officeDocument/2006/relationships/image" Target="../media/image2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7.png"/><Relationship Id="rId4" Type="http://schemas.openxmlformats.org/officeDocument/2006/relationships/image" Target="../media/image2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1.png"/><Relationship Id="rId4" Type="http://schemas.openxmlformats.org/officeDocument/2006/relationships/image" Target="../media/image3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2.png"/><Relationship Id="rId4" Type="http://schemas.openxmlformats.org/officeDocument/2006/relationships/image" Target="../media/image3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8.png"/><Relationship Id="rId4" Type="http://schemas.openxmlformats.org/officeDocument/2006/relationships/image" Target="../media/image4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9.png"/><Relationship Id="rId4" Type="http://schemas.openxmlformats.org/officeDocument/2006/relationships/image" Target="../media/image4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1.png"/><Relationship Id="rId4" Type="http://schemas.openxmlformats.org/officeDocument/2006/relationships/image" Target="../media/image4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0.png"/><Relationship Id="rId4" Type="http://schemas.openxmlformats.org/officeDocument/2006/relationships/image" Target="../media/image5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8.png"/><Relationship Id="rId4" Type="http://schemas.openxmlformats.org/officeDocument/2006/relationships/image" Target="../media/image5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Relationship Id="rId4" Type="http://schemas.openxmlformats.org/officeDocument/2006/relationships/image" Target="../media/image17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7.png"/><Relationship Id="rId4" Type="http://schemas.openxmlformats.org/officeDocument/2006/relationships/image" Target="../media/image50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5.png"/><Relationship Id="rId4" Type="http://schemas.openxmlformats.org/officeDocument/2006/relationships/image" Target="../media/image5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4.png"/><Relationship Id="rId4" Type="http://schemas.openxmlformats.org/officeDocument/2006/relationships/image" Target="../media/image56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7.png"/><Relationship Id="rId4" Type="http://schemas.openxmlformats.org/officeDocument/2006/relationships/image" Target="../media/image58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2.png"/><Relationship Id="rId4" Type="http://schemas.openxmlformats.org/officeDocument/2006/relationships/image" Target="../media/image53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9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65.png"/><Relationship Id="rId4" Type="http://schemas.openxmlformats.org/officeDocument/2006/relationships/image" Target="../media/image61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60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6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18.png"/><Relationship Id="rId5" Type="http://schemas.openxmlformats.org/officeDocument/2006/relationships/image" Target="../media/image5.png"/><Relationship Id="rId6" Type="http://schemas.openxmlformats.org/officeDocument/2006/relationships/image" Target="../media/image8.png"/><Relationship Id="rId7" Type="http://schemas.openxmlformats.org/officeDocument/2006/relationships/image" Target="../media/image13.png"/><Relationship Id="rId8" Type="http://schemas.openxmlformats.org/officeDocument/2006/relationships/image" Target="../media/image2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66.png"/><Relationship Id="rId4" Type="http://schemas.openxmlformats.org/officeDocument/2006/relationships/image" Target="../media/image63.png"/><Relationship Id="rId5" Type="http://schemas.openxmlformats.org/officeDocument/2006/relationships/image" Target="../media/image62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72.png"/><Relationship Id="rId4" Type="http://schemas.openxmlformats.org/officeDocument/2006/relationships/image" Target="../media/image64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70.png"/><Relationship Id="rId4" Type="http://schemas.openxmlformats.org/officeDocument/2006/relationships/image" Target="../media/image67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71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68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Relationship Id="rId4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Relationship Id="rId4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Relationship Id="rId4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9050"/>
            <a:ext cx="9144000" cy="457200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 txBox="1"/>
          <p:nvPr/>
        </p:nvSpPr>
        <p:spPr>
          <a:xfrm>
            <a:off x="262310" y="4728318"/>
            <a:ext cx="29523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7500" lnSpcReduction="2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Artificial Intelligence</a:t>
            </a:r>
            <a:endParaRPr sz="2800">
              <a:solidFill>
                <a:srgbClr val="595959"/>
              </a:solidFill>
            </a:endParaRPr>
          </a:p>
        </p:txBody>
      </p:sp>
      <p:sp>
        <p:nvSpPr>
          <p:cNvPr id="58" name="Google Shape;58;p13"/>
          <p:cNvSpPr txBox="1"/>
          <p:nvPr/>
        </p:nvSpPr>
        <p:spPr>
          <a:xfrm>
            <a:off x="262312" y="4899229"/>
            <a:ext cx="20883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Alexander, Dennis, Hélène</a:t>
            </a:r>
            <a:endParaRPr sz="1000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9" name="Google Shape;59;p13"/>
          <p:cNvSpPr txBox="1"/>
          <p:nvPr/>
        </p:nvSpPr>
        <p:spPr>
          <a:xfrm>
            <a:off x="0" y="22594"/>
            <a:ext cx="9144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Air pollution</a:t>
            </a:r>
            <a:endParaRPr sz="3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2"/>
          <p:cNvSpPr txBox="1"/>
          <p:nvPr/>
        </p:nvSpPr>
        <p:spPr>
          <a:xfrm>
            <a:off x="2307725" y="2094750"/>
            <a:ext cx="4781700" cy="13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/>
              <a:t>Predicting the CO2 in the next day</a:t>
            </a:r>
            <a:endParaRPr b="1" sz="19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Prediction start at: 2018-02-20 03:00:00</a:t>
            </a:r>
            <a:endParaRPr sz="19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Station: Chatelet</a:t>
            </a:r>
            <a:endParaRPr sz="1900"/>
          </a:p>
        </p:txBody>
      </p:sp>
      <p:sp>
        <p:nvSpPr>
          <p:cNvPr id="138" name="Google Shape;138;p22"/>
          <p:cNvSpPr txBox="1"/>
          <p:nvPr/>
        </p:nvSpPr>
        <p:spPr>
          <a:xfrm>
            <a:off x="4322950" y="3649400"/>
            <a:ext cx="888000" cy="354000"/>
          </a:xfrm>
          <a:prstGeom prst="rect">
            <a:avLst/>
          </a:prstGeom>
          <a:solidFill>
            <a:srgbClr val="FFD966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MODEL 2</a:t>
            </a:r>
            <a:endParaRPr b="1" sz="11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7825" y="1185150"/>
            <a:ext cx="3686175" cy="308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89975" y="1091125"/>
            <a:ext cx="3686175" cy="308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4725" y="1110700"/>
            <a:ext cx="3686175" cy="308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0225" y="1028700"/>
            <a:ext cx="3686175" cy="308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6325" y="1142075"/>
            <a:ext cx="3686175" cy="308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" y="1147775"/>
            <a:ext cx="3686175" cy="308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2375" y="1214500"/>
            <a:ext cx="3686175" cy="308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214500"/>
            <a:ext cx="3686175" cy="308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1813" y="1149800"/>
            <a:ext cx="4140375" cy="301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8"/>
          <p:cNvSpPr txBox="1"/>
          <p:nvPr/>
        </p:nvSpPr>
        <p:spPr>
          <a:xfrm>
            <a:off x="2307725" y="2094750"/>
            <a:ext cx="4781700" cy="13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/>
              <a:t>Predicting the CO2 in the next week</a:t>
            </a:r>
            <a:endParaRPr b="1" sz="19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Prediction start at: 2018-02-20 03:00:00</a:t>
            </a:r>
            <a:endParaRPr sz="19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Station: Chatelet</a:t>
            </a:r>
            <a:endParaRPr sz="1900"/>
          </a:p>
        </p:txBody>
      </p:sp>
      <p:sp>
        <p:nvSpPr>
          <p:cNvPr id="173" name="Google Shape;173;p28"/>
          <p:cNvSpPr txBox="1"/>
          <p:nvPr/>
        </p:nvSpPr>
        <p:spPr>
          <a:xfrm>
            <a:off x="4322950" y="3649400"/>
            <a:ext cx="888000" cy="354000"/>
          </a:xfrm>
          <a:prstGeom prst="rect">
            <a:avLst/>
          </a:prstGeom>
          <a:solidFill>
            <a:srgbClr val="FFD966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MODEL 2</a:t>
            </a:r>
            <a:endParaRPr b="1" sz="11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900" y="920810"/>
            <a:ext cx="4131432" cy="35002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55631" y="860500"/>
            <a:ext cx="4374370" cy="3706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875" y="833040"/>
            <a:ext cx="4360925" cy="35465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61350" y="854325"/>
            <a:ext cx="4360932" cy="354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600" y="880075"/>
            <a:ext cx="4326456" cy="349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1994" y="880087"/>
            <a:ext cx="4326456" cy="34995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data</a:t>
            </a:r>
            <a:endParaRPr/>
          </a:p>
        </p:txBody>
      </p:sp>
      <p:sp>
        <p:nvSpPr>
          <p:cNvPr id="65" name="Google Shape;65;p14"/>
          <p:cNvSpPr txBox="1"/>
          <p:nvPr>
            <p:ph idx="1" type="body"/>
          </p:nvPr>
        </p:nvSpPr>
        <p:spPr>
          <a:xfrm>
            <a:off x="311700" y="1152475"/>
            <a:ext cx="3696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Data provided by RATP from 3 Parisian subway stations: Chatelet, Auber, Franklin D. Roosevelt (one csv file for each)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Data from jan. 2013 to oct. 2021, 1 measurement per hour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Features: </a:t>
            </a:r>
            <a:r>
              <a:rPr b="1" lang="en" sz="1500"/>
              <a:t>NO</a:t>
            </a:r>
            <a:r>
              <a:rPr lang="en" sz="1500"/>
              <a:t> (Nitrogen Monoxide), </a:t>
            </a:r>
            <a:r>
              <a:rPr b="1" lang="en" sz="1500"/>
              <a:t>NO2 </a:t>
            </a:r>
            <a:r>
              <a:rPr lang="en" sz="1500"/>
              <a:t>(Nitrogen Dioxide) - both from fuel combustion, </a:t>
            </a:r>
            <a:r>
              <a:rPr b="1" lang="en" sz="1500"/>
              <a:t>CO2</a:t>
            </a:r>
            <a:r>
              <a:rPr lang="en" sz="1500"/>
              <a:t> exhaled by commuters, </a:t>
            </a:r>
            <a:r>
              <a:rPr b="1" lang="en" sz="1500"/>
              <a:t>PM10</a:t>
            </a:r>
            <a:r>
              <a:rPr lang="en" sz="1500"/>
              <a:t> particles resulting from frictions, temperature and humidity</a:t>
            </a:r>
            <a:br>
              <a:rPr lang="en" sz="1500"/>
            </a:br>
            <a:r>
              <a:rPr lang="en" sz="1500"/>
              <a:t>+</a:t>
            </a:r>
            <a:r>
              <a:rPr b="1" lang="en" sz="1500"/>
              <a:t>PM2.5</a:t>
            </a:r>
            <a:r>
              <a:rPr lang="en" sz="1500"/>
              <a:t> for Auber station only</a:t>
            </a:r>
            <a:endParaRPr sz="1500"/>
          </a:p>
        </p:txBody>
      </p:sp>
      <p:sp>
        <p:nvSpPr>
          <p:cNvPr id="66" name="Google Shape;66;p14"/>
          <p:cNvSpPr txBox="1"/>
          <p:nvPr>
            <p:ph idx="1" type="body"/>
          </p:nvPr>
        </p:nvSpPr>
        <p:spPr>
          <a:xfrm>
            <a:off x="4620200" y="1120225"/>
            <a:ext cx="3696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All data types are object: need to reformat to feed it to models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Interpolation to fill missing values</a:t>
            </a:r>
            <a:endParaRPr sz="15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800" y="815950"/>
            <a:ext cx="4211382" cy="3470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48253" y="790150"/>
            <a:ext cx="4273997" cy="3522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000" y="899651"/>
            <a:ext cx="4265192" cy="3422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55033" y="899651"/>
            <a:ext cx="4265192" cy="34228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0275" y="817325"/>
            <a:ext cx="4743450" cy="341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5"/>
          <p:cNvSpPr txBox="1"/>
          <p:nvPr/>
        </p:nvSpPr>
        <p:spPr>
          <a:xfrm>
            <a:off x="2307725" y="2094750"/>
            <a:ext cx="4781700" cy="13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/>
              <a:t>Predicting the CO2 in the next month</a:t>
            </a:r>
            <a:endParaRPr b="1" sz="19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Prediction start at: 2018-02-20 03:00:00</a:t>
            </a:r>
            <a:endParaRPr sz="19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</a:rPr>
              <a:t>Station: Chatelet</a:t>
            </a:r>
            <a:endParaRPr sz="1900"/>
          </a:p>
        </p:txBody>
      </p:sp>
      <p:sp>
        <p:nvSpPr>
          <p:cNvPr id="214" name="Google Shape;214;p35"/>
          <p:cNvSpPr txBox="1"/>
          <p:nvPr/>
        </p:nvSpPr>
        <p:spPr>
          <a:xfrm>
            <a:off x="4322950" y="3649400"/>
            <a:ext cx="888000" cy="354000"/>
          </a:xfrm>
          <a:prstGeom prst="rect">
            <a:avLst/>
          </a:prstGeom>
          <a:solidFill>
            <a:srgbClr val="FFD966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MODEL 2</a:t>
            </a:r>
            <a:endParaRPr b="1" sz="11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21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550" y="823650"/>
            <a:ext cx="4218625" cy="343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12300" y="823650"/>
            <a:ext cx="4153300" cy="337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Google Shape;22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675" y="795746"/>
            <a:ext cx="4168275" cy="33898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06550" y="778225"/>
            <a:ext cx="4238800" cy="3447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Google Shape;23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325" y="871998"/>
            <a:ext cx="4185877" cy="32298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83663" y="821400"/>
            <a:ext cx="4317011" cy="333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9725" y="894325"/>
            <a:ext cx="4125225" cy="335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51775" y="894326"/>
            <a:ext cx="4260876" cy="3465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oogle Shape;24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700" y="762725"/>
            <a:ext cx="4269525" cy="347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90350" y="762725"/>
            <a:ext cx="4269525" cy="34722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Google Shape;24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2975" y="778225"/>
            <a:ext cx="4743450" cy="341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 of data - Chatelet</a:t>
            </a:r>
            <a:endParaRPr/>
          </a:p>
        </p:txBody>
      </p:sp>
      <p:sp>
        <p:nvSpPr>
          <p:cNvPr id="72" name="Google Shape;72;p15"/>
          <p:cNvSpPr txBox="1"/>
          <p:nvPr>
            <p:ph idx="1" type="body"/>
          </p:nvPr>
        </p:nvSpPr>
        <p:spPr>
          <a:xfrm>
            <a:off x="311700" y="1152475"/>
            <a:ext cx="3516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Temperature and humidity are nearly normally distributed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Other features are more or less right-skewed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A lot of missing values to deal with (~60k)</a:t>
            </a:r>
            <a:endParaRPr sz="1300"/>
          </a:p>
        </p:txBody>
      </p:sp>
      <p:pic>
        <p:nvPicPr>
          <p:cNvPr id="73" name="Google Shape;7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52750" y="923875"/>
            <a:ext cx="4640850" cy="3801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5400" y="3001523"/>
            <a:ext cx="4207350" cy="1965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42"/>
          <p:cNvSpPr txBox="1"/>
          <p:nvPr/>
        </p:nvSpPr>
        <p:spPr>
          <a:xfrm>
            <a:off x="2307725" y="2094750"/>
            <a:ext cx="4781700" cy="13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/>
              <a:t>Predicting the CO2 in the next year</a:t>
            </a:r>
            <a:endParaRPr b="1" sz="19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Prediction start at: 2018-02-20 03:00:00</a:t>
            </a:r>
            <a:endParaRPr sz="19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</a:rPr>
              <a:t>Station: Chatelet</a:t>
            </a:r>
            <a:endParaRPr sz="1900"/>
          </a:p>
        </p:txBody>
      </p:sp>
      <p:sp>
        <p:nvSpPr>
          <p:cNvPr id="255" name="Google Shape;255;p42"/>
          <p:cNvSpPr txBox="1"/>
          <p:nvPr/>
        </p:nvSpPr>
        <p:spPr>
          <a:xfrm>
            <a:off x="4322950" y="3649400"/>
            <a:ext cx="888000" cy="354000"/>
          </a:xfrm>
          <a:prstGeom prst="rect">
            <a:avLst/>
          </a:prstGeom>
          <a:solidFill>
            <a:srgbClr val="FFD966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MODEL 2</a:t>
            </a:r>
            <a:endParaRPr b="1" sz="11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050" y="939425"/>
            <a:ext cx="4423949" cy="359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57125" y="939425"/>
            <a:ext cx="4423949" cy="35977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Google Shape;266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625" y="934600"/>
            <a:ext cx="4384825" cy="356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7350" y="934600"/>
            <a:ext cx="4384825" cy="3565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Google Shape;272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100" y="958300"/>
            <a:ext cx="4395255" cy="357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5575" y="985375"/>
            <a:ext cx="4328625" cy="352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425" y="841772"/>
            <a:ext cx="4429375" cy="36022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17800" y="957925"/>
            <a:ext cx="4286539" cy="348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Google Shape;284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725" y="782750"/>
            <a:ext cx="4335950" cy="352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750950"/>
            <a:ext cx="4414175" cy="35898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8525" y="578477"/>
            <a:ext cx="5392025" cy="38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920"/>
              <a:t>Can current levels in 2 stations help predict levels in 3rd station ?</a:t>
            </a:r>
            <a:endParaRPr sz="1920"/>
          </a:p>
        </p:txBody>
      </p:sp>
      <p:sp>
        <p:nvSpPr>
          <p:cNvPr id="296" name="Google Shape;296;p49"/>
          <p:cNvSpPr txBox="1"/>
          <p:nvPr>
            <p:ph idx="1" type="body"/>
          </p:nvPr>
        </p:nvSpPr>
        <p:spPr>
          <a:xfrm>
            <a:off x="311700" y="1152475"/>
            <a:ext cx="3867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We aim to predict CO2 levels at Franklin Roosevelt station based on all other features for Chatelet and Auber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Linear regression model trained on continuous attributes and dummies, all standardized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Unsurprisingly, most useful to make this prediction are CO2 levels at Chatelet and Auber. Explanation is simple: number of travelers vary in the same way at 3 stations</a:t>
            </a:r>
            <a:endParaRPr sz="1200"/>
          </a:p>
        </p:txBody>
      </p:sp>
      <p:pic>
        <p:nvPicPr>
          <p:cNvPr id="297" name="Google Shape;29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50" y="3247875"/>
            <a:ext cx="7005250" cy="1843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60835" y="1152475"/>
            <a:ext cx="4120814" cy="2219775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49"/>
          <p:cNvSpPr txBox="1"/>
          <p:nvPr/>
        </p:nvSpPr>
        <p:spPr>
          <a:xfrm>
            <a:off x="152400" y="1524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920"/>
              <a:t>Comparison: without regularization, with Ridge to shrink large coefficients to avoid overfitting and with Lasso to reduce number of features</a:t>
            </a:r>
            <a:endParaRPr sz="1920"/>
          </a:p>
        </p:txBody>
      </p:sp>
      <p:graphicFrame>
        <p:nvGraphicFramePr>
          <p:cNvPr id="305" name="Google Shape;305;p50"/>
          <p:cNvGraphicFramePr/>
          <p:nvPr/>
        </p:nvGraphicFramePr>
        <p:xfrm>
          <a:off x="190500" y="1238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{C2FAFEB2-B829-4BB5-B95A-DBCCD897B296}</a:tableStyleId>
              </a:tblPr>
              <a:tblGrid>
                <a:gridCol w="1207175"/>
                <a:gridCol w="1207175"/>
                <a:gridCol w="1207175"/>
                <a:gridCol w="1207175"/>
              </a:tblGrid>
              <a:tr h="548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Without regularization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Ridge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Lasso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548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Explained variance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0.53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0.54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980000"/>
                          </a:solidFill>
                        </a:rPr>
                        <a:t>0.21</a:t>
                      </a:r>
                      <a:endParaRPr sz="1200">
                        <a:solidFill>
                          <a:srgbClr val="980000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548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Mean Absolute Error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0.51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0.50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980000"/>
                          </a:solidFill>
                        </a:rPr>
                        <a:t>0.67</a:t>
                      </a:r>
                      <a:endParaRPr sz="1200">
                        <a:solidFill>
                          <a:srgbClr val="980000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548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Median Absolute Error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0.39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0.40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980000"/>
                          </a:solidFill>
                        </a:rPr>
                        <a:t>0.54</a:t>
                      </a:r>
                      <a:endParaRPr sz="1200">
                        <a:solidFill>
                          <a:srgbClr val="980000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548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Mean Squared Error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0.47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0.44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980000"/>
                          </a:solidFill>
                        </a:rPr>
                        <a:t>0.77</a:t>
                      </a:r>
                      <a:endParaRPr sz="1200">
                        <a:solidFill>
                          <a:srgbClr val="980000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548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Root mean squared error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0.68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0.67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980000"/>
                          </a:solidFill>
                        </a:rPr>
                        <a:t>0.88</a:t>
                      </a:r>
                      <a:endParaRPr sz="1200">
                        <a:solidFill>
                          <a:srgbClr val="980000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R2 score 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0.53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0.54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980000"/>
                          </a:solidFill>
                        </a:rPr>
                        <a:t>0.21</a:t>
                      </a:r>
                      <a:endParaRPr sz="1200">
                        <a:solidFill>
                          <a:srgbClr val="980000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306" name="Google Shape;306;p50"/>
          <p:cNvSpPr txBox="1"/>
          <p:nvPr/>
        </p:nvSpPr>
        <p:spPr>
          <a:xfrm>
            <a:off x="6351290" y="3171550"/>
            <a:ext cx="1584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Lasso o</a:t>
            </a:r>
            <a:r>
              <a:rPr lang="en" sz="800"/>
              <a:t>nly retained 2 features</a:t>
            </a:r>
            <a:endParaRPr sz="800"/>
          </a:p>
        </p:txBody>
      </p:sp>
      <p:pic>
        <p:nvPicPr>
          <p:cNvPr id="307" name="Google Shape;307;p50"/>
          <p:cNvPicPr preferRelativeResize="0"/>
          <p:nvPr/>
        </p:nvPicPr>
        <p:blipFill rotWithShape="1">
          <a:blip r:embed="rId3">
            <a:alphaModFix/>
          </a:blip>
          <a:srcRect b="44869" l="5217" r="49377" t="18745"/>
          <a:stretch/>
        </p:blipFill>
        <p:spPr>
          <a:xfrm>
            <a:off x="5213750" y="1238250"/>
            <a:ext cx="3859973" cy="1933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Increasing the number of features</a:t>
            </a:r>
            <a:endParaRPr/>
          </a:p>
        </p:txBody>
      </p:sp>
      <p:sp>
        <p:nvSpPr>
          <p:cNvPr id="313" name="Google Shape;313;p51"/>
          <p:cNvSpPr txBox="1"/>
          <p:nvPr>
            <p:ph idx="1" type="body"/>
          </p:nvPr>
        </p:nvSpPr>
        <p:spPr>
          <a:xfrm>
            <a:off x="311700" y="1152475"/>
            <a:ext cx="3767100" cy="163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01625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50"/>
              <a:buChar char="●"/>
            </a:pP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We dummify hours, weekdays, months, weekend, summer to get 56 features</a:t>
            </a:r>
            <a:endParaRPr sz="1150">
              <a:solidFill>
                <a:schemeClr val="dk1"/>
              </a:solidFill>
              <a:highlight>
                <a:srgbClr val="FFFFFE"/>
              </a:highlight>
            </a:endParaRPr>
          </a:p>
          <a:p>
            <a:pPr indent="-301625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50"/>
              <a:buChar char="●"/>
            </a:pP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With Lasso, explained variance increases from 0.21 to 0.57</a:t>
            </a:r>
            <a:endParaRPr sz="1150">
              <a:solidFill>
                <a:schemeClr val="dk1"/>
              </a:solidFill>
              <a:highlight>
                <a:srgbClr val="FFFFFE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900"/>
          </a:p>
        </p:txBody>
      </p:sp>
      <p:pic>
        <p:nvPicPr>
          <p:cNvPr id="314" name="Google Shape;314;p51"/>
          <p:cNvPicPr preferRelativeResize="0"/>
          <p:nvPr/>
        </p:nvPicPr>
        <p:blipFill rotWithShape="1">
          <a:blip r:embed="rId3">
            <a:alphaModFix/>
          </a:blip>
          <a:srcRect b="44291" l="5578" r="51212" t="21203"/>
          <a:stretch/>
        </p:blipFill>
        <p:spPr>
          <a:xfrm>
            <a:off x="4240000" y="1453650"/>
            <a:ext cx="4480450" cy="2236176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51"/>
          <p:cNvSpPr txBox="1"/>
          <p:nvPr>
            <p:ph idx="1" type="body"/>
          </p:nvPr>
        </p:nvSpPr>
        <p:spPr>
          <a:xfrm>
            <a:off x="0" y="4270200"/>
            <a:ext cx="9144000" cy="9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ctr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Lasso only useful when large number of variables</a:t>
            </a:r>
            <a:endParaRPr sz="1150">
              <a:solidFill>
                <a:schemeClr val="dk1"/>
              </a:solidFill>
              <a:highlight>
                <a:srgbClr val="FFFFFE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9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/>
          <p:nvPr>
            <p:ph type="title"/>
          </p:nvPr>
        </p:nvSpPr>
        <p:spPr>
          <a:xfrm>
            <a:off x="311700" y="368825"/>
            <a:ext cx="8520600" cy="100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Predict CO2 level in Chatelet from time of day, temperature and humidity</a:t>
            </a:r>
            <a:endParaRPr/>
          </a:p>
        </p:txBody>
      </p:sp>
      <p:pic>
        <p:nvPicPr>
          <p:cNvPr id="80" name="Google Shape;80;p16"/>
          <p:cNvPicPr preferRelativeResize="0"/>
          <p:nvPr/>
        </p:nvPicPr>
        <p:blipFill rotWithShape="1">
          <a:blip r:embed="rId3">
            <a:alphaModFix/>
          </a:blip>
          <a:srcRect b="0" l="-12511" r="0" t="0"/>
          <a:stretch/>
        </p:blipFill>
        <p:spPr>
          <a:xfrm>
            <a:off x="286950" y="1535200"/>
            <a:ext cx="2689775" cy="1682573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51625" y="1491125"/>
            <a:ext cx="2463157" cy="176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2350" y="3403050"/>
            <a:ext cx="2246150" cy="1605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19487" y="3389988"/>
            <a:ext cx="2300321" cy="1631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67625" y="1503074"/>
            <a:ext cx="2463150" cy="1746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240775" y="3422525"/>
            <a:ext cx="2208611" cy="156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420"/>
              <a:t>CO2 levels depending on day of the week for Chatelet, Roosevelt and Auber</a:t>
            </a:r>
            <a:endParaRPr sz="2420"/>
          </a:p>
        </p:txBody>
      </p:sp>
      <p:sp>
        <p:nvSpPr>
          <p:cNvPr id="321" name="Google Shape;321;p52"/>
          <p:cNvSpPr txBox="1"/>
          <p:nvPr>
            <p:ph idx="1" type="body"/>
          </p:nvPr>
        </p:nvSpPr>
        <p:spPr>
          <a:xfrm>
            <a:off x="311700" y="4072200"/>
            <a:ext cx="8520600" cy="49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Looks like clustering should be interesting</a:t>
            </a:r>
            <a:endParaRPr/>
          </a:p>
        </p:txBody>
      </p:sp>
      <p:pic>
        <p:nvPicPr>
          <p:cNvPr id="322" name="Google Shape;322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419075"/>
            <a:ext cx="2616400" cy="261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68900" y="1372050"/>
            <a:ext cx="2663425" cy="266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68875" y="1372050"/>
            <a:ext cx="2663425" cy="2663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Clustering attempt</a:t>
            </a:r>
            <a:endParaRPr/>
          </a:p>
        </p:txBody>
      </p:sp>
      <p:sp>
        <p:nvSpPr>
          <p:cNvPr id="330" name="Google Shape;330;p53"/>
          <p:cNvSpPr txBox="1"/>
          <p:nvPr>
            <p:ph idx="1" type="body"/>
          </p:nvPr>
        </p:nvSpPr>
        <p:spPr>
          <a:xfrm>
            <a:off x="4928950" y="4129525"/>
            <a:ext cx="3903300" cy="43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SzPts val="1018"/>
              <a:buNone/>
            </a:pPr>
            <a:r>
              <a:rPr lang="en" sz="1165"/>
              <a:t>Inertia or within cluster sum-of-squares</a:t>
            </a:r>
            <a:endParaRPr sz="1165"/>
          </a:p>
        </p:txBody>
      </p:sp>
      <p:pic>
        <p:nvPicPr>
          <p:cNvPr id="331" name="Google Shape;331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98" y="1152473"/>
            <a:ext cx="3903225" cy="284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18137" y="1152475"/>
            <a:ext cx="4214162" cy="2842300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53"/>
          <p:cNvSpPr txBox="1"/>
          <p:nvPr>
            <p:ph idx="1" type="body"/>
          </p:nvPr>
        </p:nvSpPr>
        <p:spPr>
          <a:xfrm>
            <a:off x="714825" y="4129525"/>
            <a:ext cx="3903300" cy="43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SzPts val="1018"/>
              <a:buNone/>
            </a:pPr>
            <a:r>
              <a:rPr lang="en" sz="1165"/>
              <a:t>2D cluster</a:t>
            </a:r>
            <a:endParaRPr sz="1165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More on the clustering attempt</a:t>
            </a:r>
            <a:endParaRPr/>
          </a:p>
        </p:txBody>
      </p:sp>
      <p:sp>
        <p:nvSpPr>
          <p:cNvPr id="339" name="Google Shape;339;p54"/>
          <p:cNvSpPr txBox="1"/>
          <p:nvPr/>
        </p:nvSpPr>
        <p:spPr>
          <a:xfrm>
            <a:off x="508150" y="1338550"/>
            <a:ext cx="7696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Try to predict with Vector Auto Regression on whole data set and then only on clusters</a:t>
            </a:r>
            <a:endParaRPr sz="1500"/>
          </a:p>
        </p:txBody>
      </p:sp>
      <p:pic>
        <p:nvPicPr>
          <p:cNvPr id="340" name="Google Shape;340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1525" y="1985050"/>
            <a:ext cx="2115700" cy="283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73125" y="2454000"/>
            <a:ext cx="5153124" cy="1384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More on the clustering attempt</a:t>
            </a:r>
            <a:endParaRPr/>
          </a:p>
        </p:txBody>
      </p:sp>
      <p:pic>
        <p:nvPicPr>
          <p:cNvPr id="347" name="Google Shape;347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825" y="1405600"/>
            <a:ext cx="8322476" cy="298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More on the clustering attempt</a:t>
            </a:r>
            <a:endParaRPr/>
          </a:p>
        </p:txBody>
      </p:sp>
      <p:pic>
        <p:nvPicPr>
          <p:cNvPr id="353" name="Google Shape;353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050" y="1393225"/>
            <a:ext cx="8679900" cy="31099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7"/>
          <p:cNvSpPr txBox="1"/>
          <p:nvPr>
            <p:ph type="title"/>
          </p:nvPr>
        </p:nvSpPr>
        <p:spPr>
          <a:xfrm>
            <a:off x="1796225" y="1471875"/>
            <a:ext cx="5439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7119"/>
              <a:t>THANK YOU</a:t>
            </a:r>
            <a:endParaRPr sz="7119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CO2 prediction with </a:t>
            </a:r>
            <a:r>
              <a:rPr lang="en"/>
              <a:t>Decision</a:t>
            </a:r>
            <a:r>
              <a:rPr lang="en"/>
              <a:t> Tree Regressor</a:t>
            </a:r>
            <a:endParaRPr/>
          </a:p>
        </p:txBody>
      </p:sp>
      <p:pic>
        <p:nvPicPr>
          <p:cNvPr id="91" name="Google Shape;9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050" y="1500725"/>
            <a:ext cx="3819525" cy="264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554350"/>
            <a:ext cx="3800475" cy="264795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7"/>
          <p:cNvSpPr txBox="1"/>
          <p:nvPr/>
        </p:nvSpPr>
        <p:spPr>
          <a:xfrm>
            <a:off x="4747350" y="4563575"/>
            <a:ext cx="38196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accent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In Test: </a:t>
            </a:r>
            <a:endParaRPr sz="1150">
              <a:solidFill>
                <a:schemeClr val="accent2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accent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Mean absolute error:  25.566</a:t>
            </a:r>
            <a:endParaRPr sz="1500"/>
          </a:p>
        </p:txBody>
      </p:sp>
      <p:sp>
        <p:nvSpPr>
          <p:cNvPr id="94" name="Google Shape;94;p17"/>
          <p:cNvSpPr txBox="1"/>
          <p:nvPr/>
        </p:nvSpPr>
        <p:spPr>
          <a:xfrm>
            <a:off x="4748103" y="4126100"/>
            <a:ext cx="36657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accent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In training with CV:</a:t>
            </a:r>
            <a:endParaRPr sz="1150">
              <a:solidFill>
                <a:schemeClr val="accent2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accent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Average MAE: 25.702, STD MAE: 0.684</a:t>
            </a:r>
            <a:endParaRPr sz="15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8"/>
          <p:cNvSpPr txBox="1"/>
          <p:nvPr/>
        </p:nvSpPr>
        <p:spPr>
          <a:xfrm>
            <a:off x="5224050" y="756275"/>
            <a:ext cx="36450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</a:rPr>
              <a:t>CO2, Station: Châtelet</a:t>
            </a:r>
            <a:endParaRPr b="1"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155CC"/>
                </a:solidFill>
              </a:rPr>
              <a:t>CO2[t-1], CO2[t-2], …</a:t>
            </a:r>
            <a:endParaRPr sz="1000">
              <a:solidFill>
                <a:srgbClr val="1155C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0000"/>
                </a:solidFill>
              </a:rPr>
              <a:t>NO[t], NO[t-1], …</a:t>
            </a:r>
            <a:endParaRPr sz="10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0000"/>
                </a:solidFill>
              </a:rPr>
              <a:t>NO2[t], NO2[t-1], …</a:t>
            </a:r>
            <a:endParaRPr sz="10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0000"/>
                </a:solidFill>
              </a:rPr>
              <a:t>PM10[t], PM10[t-1], …</a:t>
            </a:r>
            <a:endParaRPr sz="10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TEMP[t], TEMP[t-1], …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HUMI[t], HUMI[t-1], …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hour[t], hour[t-1], …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weekday[t], weekday[t-1], …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month[t], month[t-1], …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Using linear model with l2 regularization (ridge, alpha=1) 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10 cross fold validation, 3 repetitions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100" name="Google Shape;100;p18"/>
          <p:cNvSpPr txBox="1"/>
          <p:nvPr/>
        </p:nvSpPr>
        <p:spPr>
          <a:xfrm>
            <a:off x="1320075" y="756275"/>
            <a:ext cx="3363900" cy="18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</a:rPr>
              <a:t>CO2, Station: Châtelet</a:t>
            </a:r>
            <a:endParaRPr b="1"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155CC"/>
                </a:solidFill>
              </a:rPr>
              <a:t>CO2[t-1], CO2[t-2], …</a:t>
            </a:r>
            <a:endParaRPr sz="1000">
              <a:solidFill>
                <a:srgbClr val="1155C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TEMP[t], TEMP[t-1], …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HUMI[t], HUMI[t-1], …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hour[t], hour[t-1], …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weekday[t], weekday[t-1], …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month[t], month[t-1], ...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Using linear model with l2 regularization (ridge, alpha=1) 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10 cross fold validation, 3 repetitions</a:t>
            </a:r>
            <a:endParaRPr/>
          </a:p>
        </p:txBody>
      </p:sp>
      <p:pic>
        <p:nvPicPr>
          <p:cNvPr id="101" name="Google Shape;10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91726" y="3070454"/>
            <a:ext cx="2861175" cy="20822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32475" y="3070450"/>
            <a:ext cx="2861175" cy="2082225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8"/>
          <p:cNvSpPr txBox="1"/>
          <p:nvPr/>
        </p:nvSpPr>
        <p:spPr>
          <a:xfrm>
            <a:off x="3227050" y="1196300"/>
            <a:ext cx="888000" cy="354000"/>
          </a:xfrm>
          <a:prstGeom prst="rect">
            <a:avLst/>
          </a:prstGeom>
          <a:solidFill>
            <a:srgbClr val="FFD966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MODEL 1</a:t>
            </a:r>
            <a:endParaRPr b="1" sz="1100"/>
          </a:p>
        </p:txBody>
      </p:sp>
      <p:sp>
        <p:nvSpPr>
          <p:cNvPr id="104" name="Google Shape;104;p18"/>
          <p:cNvSpPr txBox="1"/>
          <p:nvPr/>
        </p:nvSpPr>
        <p:spPr>
          <a:xfrm>
            <a:off x="6880150" y="1153125"/>
            <a:ext cx="888000" cy="354000"/>
          </a:xfrm>
          <a:prstGeom prst="rect">
            <a:avLst/>
          </a:prstGeom>
          <a:solidFill>
            <a:srgbClr val="FFD966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MODEL 2</a:t>
            </a:r>
            <a:endParaRPr b="1" sz="1100"/>
          </a:p>
        </p:txBody>
      </p:sp>
      <p:sp>
        <p:nvSpPr>
          <p:cNvPr id="105" name="Google Shape;105;p18"/>
          <p:cNvSpPr/>
          <p:nvPr/>
        </p:nvSpPr>
        <p:spPr>
          <a:xfrm rot="1711289">
            <a:off x="1937871" y="4383412"/>
            <a:ext cx="400848" cy="176122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8"/>
          <p:cNvSpPr/>
          <p:nvPr/>
        </p:nvSpPr>
        <p:spPr>
          <a:xfrm rot="1711289">
            <a:off x="5886746" y="4520287"/>
            <a:ext cx="400848" cy="176122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7817" y="1175517"/>
            <a:ext cx="4105634" cy="30585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0550" y="1150275"/>
            <a:ext cx="4105634" cy="3058586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9"/>
          <p:cNvSpPr/>
          <p:nvPr/>
        </p:nvSpPr>
        <p:spPr>
          <a:xfrm rot="1711289">
            <a:off x="1681971" y="3041137"/>
            <a:ext cx="400848" cy="176122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19"/>
          <p:cNvSpPr/>
          <p:nvPr/>
        </p:nvSpPr>
        <p:spPr>
          <a:xfrm rot="1711289">
            <a:off x="6019596" y="3310887"/>
            <a:ext cx="400848" cy="176122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19"/>
          <p:cNvSpPr txBox="1"/>
          <p:nvPr/>
        </p:nvSpPr>
        <p:spPr>
          <a:xfrm>
            <a:off x="2312650" y="510500"/>
            <a:ext cx="888000" cy="354000"/>
          </a:xfrm>
          <a:prstGeom prst="rect">
            <a:avLst/>
          </a:prstGeom>
          <a:solidFill>
            <a:srgbClr val="FFD966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MODEL 1</a:t>
            </a:r>
            <a:endParaRPr b="1" sz="1100"/>
          </a:p>
        </p:txBody>
      </p:sp>
      <p:sp>
        <p:nvSpPr>
          <p:cNvPr id="116" name="Google Shape;116;p19"/>
          <p:cNvSpPr txBox="1"/>
          <p:nvPr/>
        </p:nvSpPr>
        <p:spPr>
          <a:xfrm>
            <a:off x="5965750" y="467325"/>
            <a:ext cx="888000" cy="354000"/>
          </a:xfrm>
          <a:prstGeom prst="rect">
            <a:avLst/>
          </a:prstGeom>
          <a:solidFill>
            <a:srgbClr val="FFD966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MODEL 2</a:t>
            </a:r>
            <a:endParaRPr b="1" sz="11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0"/>
          <p:cNvSpPr txBox="1"/>
          <p:nvPr/>
        </p:nvSpPr>
        <p:spPr>
          <a:xfrm>
            <a:off x="2312650" y="510500"/>
            <a:ext cx="888000" cy="354000"/>
          </a:xfrm>
          <a:prstGeom prst="rect">
            <a:avLst/>
          </a:prstGeom>
          <a:solidFill>
            <a:srgbClr val="FFD966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MODEL 1</a:t>
            </a:r>
            <a:endParaRPr b="1" sz="1100"/>
          </a:p>
        </p:txBody>
      </p:sp>
      <p:sp>
        <p:nvSpPr>
          <p:cNvPr id="122" name="Google Shape;122;p20"/>
          <p:cNvSpPr txBox="1"/>
          <p:nvPr/>
        </p:nvSpPr>
        <p:spPr>
          <a:xfrm>
            <a:off x="5965750" y="467325"/>
            <a:ext cx="888000" cy="354000"/>
          </a:xfrm>
          <a:prstGeom prst="rect">
            <a:avLst/>
          </a:prstGeom>
          <a:solidFill>
            <a:srgbClr val="FFD966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MODEL 2</a:t>
            </a:r>
            <a:endParaRPr b="1" sz="1100"/>
          </a:p>
        </p:txBody>
      </p:sp>
      <p:pic>
        <p:nvPicPr>
          <p:cNvPr id="123" name="Google Shape;12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70987" y="1212475"/>
            <a:ext cx="4277525" cy="2936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3350" y="1247775"/>
            <a:ext cx="3857625" cy="264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2788" y="1316000"/>
            <a:ext cx="3762375" cy="264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83988" y="1316000"/>
            <a:ext cx="3762375" cy="2647950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1"/>
          <p:cNvSpPr txBox="1"/>
          <p:nvPr/>
        </p:nvSpPr>
        <p:spPr>
          <a:xfrm>
            <a:off x="2312650" y="510500"/>
            <a:ext cx="888000" cy="354000"/>
          </a:xfrm>
          <a:prstGeom prst="rect">
            <a:avLst/>
          </a:prstGeom>
          <a:solidFill>
            <a:srgbClr val="FFD966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MODEL 1</a:t>
            </a:r>
            <a:endParaRPr b="1" sz="1100"/>
          </a:p>
        </p:txBody>
      </p:sp>
      <p:sp>
        <p:nvSpPr>
          <p:cNvPr id="132" name="Google Shape;132;p21"/>
          <p:cNvSpPr txBox="1"/>
          <p:nvPr/>
        </p:nvSpPr>
        <p:spPr>
          <a:xfrm>
            <a:off x="5985300" y="510500"/>
            <a:ext cx="888000" cy="354000"/>
          </a:xfrm>
          <a:prstGeom prst="rect">
            <a:avLst/>
          </a:prstGeom>
          <a:solidFill>
            <a:srgbClr val="FFD966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MODEL 2</a:t>
            </a:r>
            <a:endParaRPr b="1" sz="11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